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0" d="100"/>
          <a:sy n="60" d="100"/>
        </p:scale>
        <p:origin x="1140"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14408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6912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6757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055862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69998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44976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791901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55680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522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53291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55204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384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30645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9263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4848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24267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73123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5/6/2021</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47215466"/>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E7175-E569-4CD8-867B-0B5FDAFF24C6}"/>
              </a:ext>
            </a:extLst>
          </p:cNvPr>
          <p:cNvSpPr>
            <a:spLocks noGrp="1"/>
          </p:cNvSpPr>
          <p:nvPr>
            <p:ph type="ctrTitle"/>
          </p:nvPr>
        </p:nvSpPr>
        <p:spPr/>
        <p:txBody>
          <a:bodyPr>
            <a:normAutofit/>
          </a:bodyPr>
          <a:lstStyle/>
          <a:p>
            <a:r>
              <a:rPr lang="en-US" dirty="0">
                <a:effectLst/>
                <a:latin typeface="Cambria Math" panose="02040503050406030204" pitchFamily="18" charset="0"/>
                <a:ea typeface="Cambria Math" panose="02040503050406030204" pitchFamily="18" charset="0"/>
              </a:rPr>
              <a:t>state of mental health of Rural Southern African Americans</a:t>
            </a:r>
          </a:p>
        </p:txBody>
      </p:sp>
      <p:sp>
        <p:nvSpPr>
          <p:cNvPr id="3" name="Subtitle 2">
            <a:extLst>
              <a:ext uri="{FF2B5EF4-FFF2-40B4-BE49-F238E27FC236}">
                <a16:creationId xmlns:a16="http://schemas.microsoft.com/office/drawing/2014/main" id="{050A85A8-13E4-4DC9-9C9B-34874475BFEC}"/>
              </a:ext>
            </a:extLst>
          </p:cNvPr>
          <p:cNvSpPr>
            <a:spLocks noGrp="1"/>
          </p:cNvSpPr>
          <p:nvPr>
            <p:ph type="subTitle" idx="1"/>
          </p:nvPr>
        </p:nvSpPr>
        <p:spPr/>
        <p:txBody>
          <a:bodyPr/>
          <a:lstStyle/>
          <a:p>
            <a:r>
              <a:rPr lang="en-US" dirty="0">
                <a:latin typeface="Cambria" panose="02040503050406030204" pitchFamily="18" charset="0"/>
                <a:ea typeface="Cambria" panose="02040503050406030204" pitchFamily="18" charset="0"/>
              </a:rPr>
              <a:t>Presented by:</a:t>
            </a:r>
          </a:p>
          <a:p>
            <a:r>
              <a:rPr lang="en-US" dirty="0">
                <a:latin typeface="Cambria" panose="02040503050406030204" pitchFamily="18" charset="0"/>
                <a:ea typeface="Cambria" panose="02040503050406030204" pitchFamily="18" charset="0"/>
              </a:rPr>
              <a:t>(student name)</a:t>
            </a:r>
          </a:p>
        </p:txBody>
      </p:sp>
    </p:spTree>
    <p:extLst>
      <p:ext uri="{BB962C8B-B14F-4D97-AF65-F5344CB8AC3E}">
        <p14:creationId xmlns:p14="http://schemas.microsoft.com/office/powerpoint/2010/main" val="3479125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AD55-BE41-48D6-9530-F1C499F8A139}"/>
              </a:ext>
            </a:extLst>
          </p:cNvPr>
          <p:cNvSpPr>
            <a:spLocks noGrp="1"/>
          </p:cNvSpPr>
          <p:nvPr>
            <p:ph type="title"/>
          </p:nvPr>
        </p:nvSpPr>
        <p:spPr/>
        <p:txBody>
          <a:bodyPr/>
          <a:lstStyle/>
          <a:p>
            <a:r>
              <a:rPr lang="en-US" dirty="0">
                <a:latin typeface="Cambria Math" panose="02040503050406030204" pitchFamily="18" charset="0"/>
                <a:ea typeface="Cambria Math" panose="02040503050406030204" pitchFamily="18" charset="0"/>
              </a:rPr>
              <a:t>introduction</a:t>
            </a:r>
          </a:p>
        </p:txBody>
      </p:sp>
      <p:sp>
        <p:nvSpPr>
          <p:cNvPr id="3" name="Content Placeholder 2">
            <a:extLst>
              <a:ext uri="{FF2B5EF4-FFF2-40B4-BE49-F238E27FC236}">
                <a16:creationId xmlns:a16="http://schemas.microsoft.com/office/drawing/2014/main" id="{A22DFF77-B908-421E-B98C-7CD842AB8C2E}"/>
              </a:ext>
            </a:extLst>
          </p:cNvPr>
          <p:cNvSpPr>
            <a:spLocks noGrp="1"/>
          </p:cNvSpPr>
          <p:nvPr>
            <p:ph idx="1"/>
          </p:nvPr>
        </p:nvSpPr>
        <p:spPr>
          <a:xfrm>
            <a:off x="913794" y="1581432"/>
            <a:ext cx="10353762" cy="5124168"/>
          </a:xfrm>
        </p:spPr>
        <p:txBody>
          <a:bodyPr/>
          <a:lstStyle/>
          <a:p>
            <a:r>
              <a:rPr lang="en-US" dirty="0">
                <a:latin typeface="Cambria" panose="02040503050406030204" pitchFamily="18" charset="0"/>
                <a:ea typeface="Cambria" panose="02040503050406030204" pitchFamily="18" charset="0"/>
              </a:rPr>
              <a:t>The modern day average African American grapples with numerous emotional and mental problems that impede their psychological well being. </a:t>
            </a:r>
          </a:p>
          <a:p>
            <a:r>
              <a:rPr lang="en-US" dirty="0">
                <a:latin typeface="Cambria" panose="02040503050406030204" pitchFamily="18" charset="0"/>
                <a:ea typeface="Cambria" panose="02040503050406030204" pitchFamily="18" charset="0"/>
              </a:rPr>
              <a:t>Despite African Americans recognizing the implications the challenges they face on their emotional and mental health, they are not enthusiastic about seeking mental health services.</a:t>
            </a:r>
          </a:p>
          <a:p>
            <a:r>
              <a:rPr lang="en-US" dirty="0">
                <a:latin typeface="Cambria" panose="02040503050406030204" pitchFamily="18" charset="0"/>
                <a:ea typeface="Cambria" panose="02040503050406030204" pitchFamily="18" charset="0"/>
              </a:rPr>
              <a:t>This research was motivated by the alarmingly low levels of African Americans seeking mental health services, despite a steady increase in cases of mental problems among them. I sought to determine reasons why African Americans in rural southern America were staying away from mental health facilities.</a:t>
            </a:r>
          </a:p>
          <a:p>
            <a:r>
              <a:rPr lang="en-US" b="1" u="sng" dirty="0">
                <a:latin typeface="Cambria" panose="02040503050406030204" pitchFamily="18" charset="0"/>
                <a:ea typeface="Cambria" panose="02040503050406030204" pitchFamily="18" charset="0"/>
              </a:rPr>
              <a:t>Research Hypothesis</a:t>
            </a:r>
            <a:r>
              <a:rPr lang="en-US" dirty="0">
                <a:latin typeface="Cambria" panose="02040503050406030204" pitchFamily="18" charset="0"/>
                <a:ea typeface="Cambria" panose="02040503050406030204" pitchFamily="18" charset="0"/>
              </a:rPr>
              <a:t>:  </a:t>
            </a:r>
            <a:r>
              <a:rPr lang="en-US" dirty="0">
                <a:effectLst/>
                <a:latin typeface="Cambria" panose="02040503050406030204" pitchFamily="18" charset="0"/>
                <a:ea typeface="Cambria" panose="02040503050406030204" pitchFamily="18" charset="0"/>
              </a:rPr>
              <a:t>African Americans living in Rural Southern America do not seek formal mental health care because of perceived and institutional racism in the mental health sector and mental illness stigma.</a:t>
            </a:r>
          </a:p>
          <a:p>
            <a:endParaRPr lang="en-US"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97719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AD55-BE41-48D6-9530-F1C499F8A139}"/>
              </a:ext>
            </a:extLst>
          </p:cNvPr>
          <p:cNvSpPr>
            <a:spLocks noGrp="1"/>
          </p:cNvSpPr>
          <p:nvPr>
            <p:ph type="title"/>
          </p:nvPr>
        </p:nvSpPr>
        <p:spPr>
          <a:xfrm>
            <a:off x="913794" y="152401"/>
            <a:ext cx="10353761" cy="1034716"/>
          </a:xfrm>
        </p:spPr>
        <p:txBody>
          <a:bodyPr/>
          <a:lstStyle/>
          <a:p>
            <a:r>
              <a:rPr lang="en-US" dirty="0">
                <a:latin typeface="Cambria Math" panose="02040503050406030204" pitchFamily="18" charset="0"/>
                <a:ea typeface="Cambria Math" panose="02040503050406030204" pitchFamily="18" charset="0"/>
              </a:rPr>
              <a:t>Research methods</a:t>
            </a:r>
          </a:p>
        </p:txBody>
      </p:sp>
      <p:sp>
        <p:nvSpPr>
          <p:cNvPr id="3" name="Content Placeholder 2">
            <a:extLst>
              <a:ext uri="{FF2B5EF4-FFF2-40B4-BE49-F238E27FC236}">
                <a16:creationId xmlns:a16="http://schemas.microsoft.com/office/drawing/2014/main" id="{A22DFF77-B908-421E-B98C-7CD842AB8C2E}"/>
              </a:ext>
            </a:extLst>
          </p:cNvPr>
          <p:cNvSpPr>
            <a:spLocks noGrp="1"/>
          </p:cNvSpPr>
          <p:nvPr>
            <p:ph idx="1"/>
          </p:nvPr>
        </p:nvSpPr>
        <p:spPr>
          <a:xfrm>
            <a:off x="913793" y="1003915"/>
            <a:ext cx="10353762" cy="5701683"/>
          </a:xfrm>
        </p:spPr>
        <p:txBody>
          <a:bodyPr/>
          <a:lstStyle/>
          <a:p>
            <a:r>
              <a:rPr lang="en-US" b="1" u="sng" dirty="0">
                <a:latin typeface="Cambria" panose="02040503050406030204" pitchFamily="18" charset="0"/>
                <a:ea typeface="Cambria" panose="02040503050406030204" pitchFamily="18" charset="0"/>
              </a:rPr>
              <a:t>Location of the study. </a:t>
            </a:r>
            <a:r>
              <a:rPr lang="en-US" b="1" dirty="0">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I conducted this research in Jefferson County. The location was ideal due to the demographics of the County’s African American population. Majority of Jefferson County African Americas live below the poverty line, are unemployed, and are likely to have had symptoms of mental and emotional unwellness.</a:t>
            </a:r>
          </a:p>
          <a:p>
            <a:r>
              <a:rPr lang="en-US" b="1" u="sng" dirty="0">
                <a:latin typeface="Cambria" panose="02040503050406030204" pitchFamily="18" charset="0"/>
                <a:ea typeface="Cambria" panose="02040503050406030204" pitchFamily="18" charset="0"/>
              </a:rPr>
              <a:t>Study participants- </a:t>
            </a:r>
            <a:r>
              <a:rPr lang="en-US" b="1" dirty="0">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the study population comprised of sixteen mental health workers, six clergy men and women, ten people with mental illness and nine university staff and nine university students .</a:t>
            </a:r>
          </a:p>
          <a:p>
            <a:r>
              <a:rPr lang="en-US" b="1" u="sng" dirty="0">
                <a:latin typeface="Cambria" panose="02040503050406030204" pitchFamily="18" charset="0"/>
                <a:ea typeface="Cambria" panose="02040503050406030204" pitchFamily="18" charset="0"/>
              </a:rPr>
              <a:t>Data collection- </a:t>
            </a:r>
            <a:r>
              <a:rPr lang="en-US" b="1" i="1" u="sng" dirty="0">
                <a:latin typeface="Cambria" panose="02040503050406030204" pitchFamily="18" charset="0"/>
                <a:ea typeface="Cambria" panose="02040503050406030204" pitchFamily="18" charset="0"/>
              </a:rPr>
              <a:t> </a:t>
            </a:r>
            <a:r>
              <a:rPr lang="en-US" dirty="0">
                <a:effectLst/>
                <a:latin typeface="Cambria" panose="02040503050406030204" pitchFamily="18" charset="0"/>
                <a:ea typeface="Cambria" panose="02040503050406030204" pitchFamily="18" charset="0"/>
              </a:rPr>
              <a:t>I collected data by use of questionnaires and by having  group interviews with the participants.</a:t>
            </a:r>
          </a:p>
          <a:p>
            <a:r>
              <a:rPr lang="en-US" b="1" u="sng" dirty="0">
                <a:effectLst/>
                <a:latin typeface="Cambria" panose="02040503050406030204" pitchFamily="18" charset="0"/>
                <a:ea typeface="Cambria" panose="02040503050406030204" pitchFamily="18" charset="0"/>
              </a:rPr>
              <a:t>Data analysis-  </a:t>
            </a:r>
            <a:r>
              <a:rPr lang="en-US" dirty="0">
                <a:effectLst/>
                <a:latin typeface="Cambria" panose="02040503050406030204" pitchFamily="18" charset="0"/>
                <a:ea typeface="Cambria" panose="02040503050406030204" pitchFamily="18" charset="0"/>
              </a:rPr>
              <a:t>I analyzed the data collected using principles of the Grounded Theory of analysis (identification, data comparison and building patterns). Data from the interviews was transcribed and fed into the MAXQDA qualitative data analysis software that made interpretations and relationship between the data sets.</a:t>
            </a:r>
            <a:endParaRPr lang="en-US" b="1" u="sng"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76556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AD55-BE41-48D6-9530-F1C499F8A139}"/>
              </a:ext>
            </a:extLst>
          </p:cNvPr>
          <p:cNvSpPr>
            <a:spLocks noGrp="1"/>
          </p:cNvSpPr>
          <p:nvPr>
            <p:ph type="title"/>
          </p:nvPr>
        </p:nvSpPr>
        <p:spPr>
          <a:xfrm>
            <a:off x="913794" y="152401"/>
            <a:ext cx="10353761" cy="1034716"/>
          </a:xfrm>
        </p:spPr>
        <p:txBody>
          <a:bodyPr/>
          <a:lstStyle/>
          <a:p>
            <a:r>
              <a:rPr lang="en-US" dirty="0">
                <a:latin typeface="Cambria Math" panose="02040503050406030204" pitchFamily="18" charset="0"/>
                <a:ea typeface="Cambria Math" panose="02040503050406030204" pitchFamily="18" charset="0"/>
              </a:rPr>
              <a:t>Research findings</a:t>
            </a:r>
          </a:p>
        </p:txBody>
      </p:sp>
      <p:sp>
        <p:nvSpPr>
          <p:cNvPr id="3" name="Content Placeholder 2">
            <a:extLst>
              <a:ext uri="{FF2B5EF4-FFF2-40B4-BE49-F238E27FC236}">
                <a16:creationId xmlns:a16="http://schemas.microsoft.com/office/drawing/2014/main" id="{A22DFF77-B908-421E-B98C-7CD842AB8C2E}"/>
              </a:ext>
            </a:extLst>
          </p:cNvPr>
          <p:cNvSpPr>
            <a:spLocks noGrp="1"/>
          </p:cNvSpPr>
          <p:nvPr>
            <p:ph idx="1"/>
          </p:nvPr>
        </p:nvSpPr>
        <p:spPr>
          <a:xfrm>
            <a:off x="913793" y="1003915"/>
            <a:ext cx="10353762" cy="5701683"/>
          </a:xfrm>
        </p:spPr>
        <p:txBody>
          <a:bodyPr/>
          <a:lstStyle/>
          <a:p>
            <a:r>
              <a:rPr lang="en-US" dirty="0">
                <a:latin typeface="Cambria" panose="02040503050406030204" pitchFamily="18" charset="0"/>
                <a:ea typeface="Cambria" panose="02040503050406030204" pitchFamily="18" charset="0"/>
              </a:rPr>
              <a:t>Majority of the study participants related mental health to emotional health. according to the participants, emotional health entailed adapting and coping appropriately to stressful conditions. </a:t>
            </a:r>
          </a:p>
          <a:p>
            <a:r>
              <a:rPr lang="en-US" dirty="0">
                <a:latin typeface="Cambria" panose="02040503050406030204" pitchFamily="18" charset="0"/>
                <a:ea typeface="Cambria" panose="02040503050406030204" pitchFamily="18" charset="0"/>
              </a:rPr>
              <a:t>Majority of the participants viewed mental illness as a severe form of emotional unfitness that was characterized by socially abnormal behavior.  A few participants identified clinical conditions such as dementia and schizophrenia as types of metal illnesses although they couldn’t tell the symptoms of these conditions.</a:t>
            </a:r>
          </a:p>
          <a:p>
            <a:r>
              <a:rPr lang="en-US" dirty="0">
                <a:latin typeface="Cambria" panose="02040503050406030204" pitchFamily="18" charset="0"/>
                <a:ea typeface="Cambria" panose="02040503050406030204" pitchFamily="18" charset="0"/>
              </a:rPr>
              <a:t>While majority of participants acknowledged the need for mental and emotional wellness, they didn’t favor the option of psychotherapy treatment. Instead, many preferred to solve their mental issues at home.  Majority of the participants agreed that psychotherapy was an unnecessary waste of scarce resources.</a:t>
            </a:r>
          </a:p>
          <a:p>
            <a:r>
              <a:rPr lang="en-US" dirty="0">
                <a:latin typeface="Cambria" panose="02040503050406030204" pitchFamily="18" charset="0"/>
                <a:ea typeface="Cambria" panose="02040503050406030204" pitchFamily="18" charset="0"/>
              </a:rPr>
              <a:t>Lack of information on mental illness, stigmatization of mental illness and lack of anonymity in the mental health facilities were cited as the leading reasons why study participants weren’t enthusiastic about seeking mental health </a:t>
            </a:r>
            <a:r>
              <a:rPr lang="en-US" dirty="0" err="1">
                <a:latin typeface="Cambria" panose="02040503050406030204" pitchFamily="18" charset="0"/>
                <a:ea typeface="Cambria" panose="02040503050406030204" pitchFamily="18" charset="0"/>
              </a:rPr>
              <a:t>treastment</a:t>
            </a:r>
            <a:r>
              <a:rPr lang="en-US" dirty="0">
                <a:latin typeface="Cambria" panose="02040503050406030204" pitchFamily="18" charset="0"/>
                <a:ea typeface="Cambria" panose="02040503050406030204" pitchFamily="18" charset="0"/>
              </a:rPr>
              <a:t>.</a:t>
            </a:r>
          </a:p>
          <a:p>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62872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AD55-BE41-48D6-9530-F1C499F8A139}"/>
              </a:ext>
            </a:extLst>
          </p:cNvPr>
          <p:cNvSpPr>
            <a:spLocks noGrp="1"/>
          </p:cNvSpPr>
          <p:nvPr>
            <p:ph type="title"/>
          </p:nvPr>
        </p:nvSpPr>
        <p:spPr>
          <a:xfrm>
            <a:off x="913794" y="152401"/>
            <a:ext cx="10353761" cy="569494"/>
          </a:xfrm>
        </p:spPr>
        <p:txBody>
          <a:bodyPr/>
          <a:lstStyle/>
          <a:p>
            <a:r>
              <a:rPr lang="en-US" dirty="0">
                <a:latin typeface="Cambria Math" panose="02040503050406030204" pitchFamily="18" charset="0"/>
                <a:ea typeface="Cambria Math" panose="02040503050406030204" pitchFamily="18" charset="0"/>
              </a:rPr>
              <a:t>discussion</a:t>
            </a:r>
          </a:p>
        </p:txBody>
      </p:sp>
      <p:sp>
        <p:nvSpPr>
          <p:cNvPr id="3" name="Content Placeholder 2">
            <a:extLst>
              <a:ext uri="{FF2B5EF4-FFF2-40B4-BE49-F238E27FC236}">
                <a16:creationId xmlns:a16="http://schemas.microsoft.com/office/drawing/2014/main" id="{A22DFF77-B908-421E-B98C-7CD842AB8C2E}"/>
              </a:ext>
            </a:extLst>
          </p:cNvPr>
          <p:cNvSpPr>
            <a:spLocks noGrp="1"/>
          </p:cNvSpPr>
          <p:nvPr>
            <p:ph idx="1"/>
          </p:nvPr>
        </p:nvSpPr>
        <p:spPr>
          <a:xfrm>
            <a:off x="913793" y="721895"/>
            <a:ext cx="10353762" cy="5983704"/>
          </a:xfrm>
        </p:spPr>
        <p:txBody>
          <a:bodyPr/>
          <a:lstStyle/>
          <a:p>
            <a:pPr>
              <a:lnSpc>
                <a:spcPct val="100000"/>
              </a:lnSpc>
            </a:pPr>
            <a:r>
              <a:rPr lang="en-US" dirty="0">
                <a:latin typeface="Cambria" panose="02040503050406030204" pitchFamily="18" charset="0"/>
                <a:ea typeface="Cambria" panose="02040503050406030204" pitchFamily="18" charset="0"/>
              </a:rPr>
              <a:t>Part of the research hypothesis was formed by literature and research that had concluded that racism and discrimination was the greatest reason why African Americans chose to stay away from mental health facilities. However, from research findings and data analysis, I did not prove this hypothesis.</a:t>
            </a:r>
          </a:p>
          <a:p>
            <a:pPr>
              <a:lnSpc>
                <a:spcPct val="100000"/>
              </a:lnSpc>
            </a:pPr>
            <a:r>
              <a:rPr lang="en-US" dirty="0">
                <a:latin typeface="Cambria" panose="02040503050406030204" pitchFamily="18" charset="0"/>
                <a:ea typeface="Cambria" panose="02040503050406030204" pitchFamily="18" charset="0"/>
              </a:rPr>
              <a:t>While racism and discrimination have a critical influence on the lives of African Americans, it does not play an important role in how negatively they perceive mental health treatment.</a:t>
            </a:r>
          </a:p>
          <a:p>
            <a:pPr>
              <a:lnSpc>
                <a:spcPct val="100000"/>
              </a:lnSpc>
            </a:pPr>
            <a:r>
              <a:rPr lang="en-US" dirty="0">
                <a:latin typeface="Cambria" panose="02040503050406030204" pitchFamily="18" charset="0"/>
                <a:ea typeface="Cambria" panose="02040503050406030204" pitchFamily="18" charset="0"/>
              </a:rPr>
              <a:t>The study established that racism, discrimination and economic constraints are the leading causes of mental and emotional unwellness. There is a need for mental health stakeholders and policy makers to develop mental health treatment tools that are focused on improving the ability of African Americans to cope with the challenges they face in life.</a:t>
            </a:r>
          </a:p>
          <a:p>
            <a:pPr>
              <a:lnSpc>
                <a:spcPct val="100000"/>
              </a:lnSpc>
            </a:pPr>
            <a:r>
              <a:rPr lang="en-US" dirty="0">
                <a:latin typeface="Cambria" panose="02040503050406030204" pitchFamily="18" charset="0"/>
                <a:ea typeface="Cambria" panose="02040503050406030204" pitchFamily="18" charset="0"/>
              </a:rPr>
              <a:t>There Is a critical knowledge gap on mental and emotional wellness among the African American community. Here, people view mental illness as essentially being crazy and personal neglect. There is need for mental health stakeholders to educate the community on matters of mental health.</a:t>
            </a:r>
          </a:p>
          <a:p>
            <a:pPr>
              <a:lnSpc>
                <a:spcPct val="100000"/>
              </a:lnSpc>
            </a:pPr>
            <a:r>
              <a:rPr lang="en-US" dirty="0">
                <a:latin typeface="Cambria" panose="02040503050406030204" pitchFamily="18" charset="0"/>
                <a:ea typeface="Cambria" panose="02040503050406030204" pitchFamily="18" charset="0"/>
              </a:rPr>
              <a:t>Social stigmatization is also a leading cause of African Americans staying away from mental health facilities. This stigma is caused by the community’s ignorance and lack of information on mental illnesses.</a:t>
            </a:r>
          </a:p>
          <a:p>
            <a:pPr>
              <a:lnSpc>
                <a:spcPct val="100000"/>
              </a:lnSpc>
            </a:pPr>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65544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AD55-BE41-48D6-9530-F1C499F8A139}"/>
              </a:ext>
            </a:extLst>
          </p:cNvPr>
          <p:cNvSpPr>
            <a:spLocks noGrp="1"/>
          </p:cNvSpPr>
          <p:nvPr>
            <p:ph type="title"/>
          </p:nvPr>
        </p:nvSpPr>
        <p:spPr>
          <a:xfrm>
            <a:off x="913794" y="152401"/>
            <a:ext cx="10353761" cy="569494"/>
          </a:xfrm>
        </p:spPr>
        <p:txBody>
          <a:bodyPr/>
          <a:lstStyle/>
          <a:p>
            <a:r>
              <a:rPr lang="en-US" dirty="0">
                <a:latin typeface="Cambria Math" panose="02040503050406030204" pitchFamily="18" charset="0"/>
                <a:ea typeface="Cambria Math" panose="02040503050406030204" pitchFamily="18" charset="0"/>
              </a:rPr>
              <a:t>conclusion</a:t>
            </a:r>
          </a:p>
        </p:txBody>
      </p:sp>
      <p:sp>
        <p:nvSpPr>
          <p:cNvPr id="3" name="Content Placeholder 2">
            <a:extLst>
              <a:ext uri="{FF2B5EF4-FFF2-40B4-BE49-F238E27FC236}">
                <a16:creationId xmlns:a16="http://schemas.microsoft.com/office/drawing/2014/main" id="{A22DFF77-B908-421E-B98C-7CD842AB8C2E}"/>
              </a:ext>
            </a:extLst>
          </p:cNvPr>
          <p:cNvSpPr>
            <a:spLocks noGrp="1"/>
          </p:cNvSpPr>
          <p:nvPr>
            <p:ph idx="1"/>
          </p:nvPr>
        </p:nvSpPr>
        <p:spPr>
          <a:xfrm>
            <a:off x="913793" y="721895"/>
            <a:ext cx="10353762" cy="5983704"/>
          </a:xfrm>
        </p:spPr>
        <p:txBody>
          <a:bodyPr>
            <a:normAutofit lnSpcReduction="10000"/>
          </a:bodyPr>
          <a:lstStyle/>
          <a:p>
            <a:pPr>
              <a:lnSpc>
                <a:spcPct val="150000"/>
              </a:lnSpc>
            </a:pPr>
            <a:r>
              <a:rPr lang="en-US" dirty="0">
                <a:latin typeface="Cambria" panose="02040503050406030204" pitchFamily="18" charset="0"/>
                <a:ea typeface="Cambria" panose="02040503050406030204" pitchFamily="18" charset="0"/>
              </a:rPr>
              <a:t>Rural southern African Americans grapple with several barriers that limit their access to mental and emotional health care. African Americans living in these areas, and to a large extent, the whole country,  have a high probability of living in abject poverty.  Poverty sidelines the need for mental health care as it considered an unnecessary expense.</a:t>
            </a:r>
          </a:p>
          <a:p>
            <a:pPr>
              <a:lnSpc>
                <a:spcPct val="150000"/>
              </a:lnSpc>
            </a:pPr>
            <a:r>
              <a:rPr lang="en-US" dirty="0">
                <a:latin typeface="Cambria" panose="02040503050406030204" pitchFamily="18" charset="0"/>
                <a:ea typeface="Cambria" panose="02040503050406030204" pitchFamily="18" charset="0"/>
              </a:rPr>
              <a:t>Constraints such as lack of mental health knowledge, lack of medical insurance, inaccessibility of mental health facilities are also lading causes for the disparity of mental health care among the African American community. The various stakeholders involved in these areas should come up with appropriate strategy to address these concerns.</a:t>
            </a:r>
          </a:p>
          <a:p>
            <a:pPr>
              <a:lnSpc>
                <a:spcPct val="150000"/>
              </a:lnSpc>
            </a:pPr>
            <a:r>
              <a:rPr lang="en-US" dirty="0">
                <a:latin typeface="Cambria" panose="02040503050406030204" pitchFamily="18" charset="0"/>
                <a:ea typeface="Cambria" panose="02040503050406030204" pitchFamily="18" charset="0"/>
              </a:rPr>
              <a:t>There is a need for mental health care providers to set up mental health care facilities in a friendly and socially relatable set up, for instance, having mobile mental healthcare awareness camps at the local church. This will help eradicate the prevalent stigma on mental health therefore, improving the community’s perception and enthusiasm for seeking formal mental health care services.</a:t>
            </a:r>
          </a:p>
        </p:txBody>
      </p:sp>
    </p:spTree>
    <p:extLst>
      <p:ext uri="{BB962C8B-B14F-4D97-AF65-F5344CB8AC3E}">
        <p14:creationId xmlns:p14="http://schemas.microsoft.com/office/powerpoint/2010/main" val="35002015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42332"/>
      </a:dk2>
      <a:lt2>
        <a:srgbClr val="EE91A0"/>
      </a:lt2>
      <a:accent1>
        <a:srgbClr val="E03754"/>
      </a:accent1>
      <a:accent2>
        <a:srgbClr val="E86C2E"/>
      </a:accent2>
      <a:accent3>
        <a:srgbClr val="DAB250"/>
      </a:accent3>
      <a:accent4>
        <a:srgbClr val="60C4AA"/>
      </a:accent4>
      <a:accent5>
        <a:srgbClr val="51A9DB"/>
      </a:accent5>
      <a:accent6>
        <a:srgbClr val="976AC9"/>
      </a:accent6>
      <a:hlink>
        <a:srgbClr val="D5445E"/>
      </a:hlink>
      <a:folHlink>
        <a:srgbClr val="E17C8E"/>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6B2E858E-683F-40D9-B4CB-284D097F3AC0}"/>
    </a:ext>
  </a:extLst>
</a:theme>
</file>

<file path=docProps/app.xml><?xml version="1.0" encoding="utf-8"?>
<Properties xmlns="http://schemas.openxmlformats.org/officeDocument/2006/extended-properties" xmlns:vt="http://schemas.openxmlformats.org/officeDocument/2006/docPropsVTypes">
  <Template>TM04033921[[fn=Damask]]</Template>
  <TotalTime>880</TotalTime>
  <Words>868</Words>
  <Application>Microsoft Office PowerPoint</Application>
  <PresentationFormat>Widescreen</PresentationFormat>
  <Paragraphs>28</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Bookman Old Style</vt:lpstr>
      <vt:lpstr>Cambria</vt:lpstr>
      <vt:lpstr>Cambria Math</vt:lpstr>
      <vt:lpstr>Rockwell</vt:lpstr>
      <vt:lpstr>Damask</vt:lpstr>
      <vt:lpstr>state of mental health of Rural Southern African Americans</vt:lpstr>
      <vt:lpstr>introduction</vt:lpstr>
      <vt:lpstr>Research methods</vt:lpstr>
      <vt:lpstr>Research findings</vt:lpstr>
      <vt:lpstr>discussion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mental health of Rural Southern African Americans</dc:title>
  <dc:creator>JOSEPH MUTEMBEI</dc:creator>
  <cp:lastModifiedBy>JOSEPH MUTEMBEI</cp:lastModifiedBy>
  <cp:revision>14</cp:revision>
  <dcterms:created xsi:type="dcterms:W3CDTF">2021-05-06T10:00:55Z</dcterms:created>
  <dcterms:modified xsi:type="dcterms:W3CDTF">2021-05-07T00:41:21Z</dcterms:modified>
</cp:coreProperties>
</file>